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Inter"/>
      <p:regular r:id="rId16"/>
      <p:bold r:id="rId17"/>
      <p:italic r:id="rId18"/>
      <p:boldItalic r:id="rId19"/>
    </p:embeddedFont>
    <p:embeddedFont>
      <p:font typeface="Roboto Mono"/>
      <p:regular r:id="rId20"/>
      <p:bold r:id="rId21"/>
      <p:italic r:id="rId22"/>
      <p:boldItalic r:id="rId23"/>
    </p:embeddedFont>
    <p:embeddedFont>
      <p:font typeface="Inter Medium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regular.fntdata"/><Relationship Id="rId22" Type="http://schemas.openxmlformats.org/officeDocument/2006/relationships/font" Target="fonts/RobotoMono-italic.fntdata"/><Relationship Id="rId21" Type="http://schemas.openxmlformats.org/officeDocument/2006/relationships/font" Target="fonts/RobotoMono-bold.fntdata"/><Relationship Id="rId24" Type="http://schemas.openxmlformats.org/officeDocument/2006/relationships/font" Target="fonts/InterMedium-regular.fntdata"/><Relationship Id="rId23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Medium-italic.fntdata"/><Relationship Id="rId25" Type="http://schemas.openxmlformats.org/officeDocument/2006/relationships/font" Target="fonts/InterMedium-bold.fntdata"/><Relationship Id="rId27" Type="http://schemas.openxmlformats.org/officeDocument/2006/relationships/font" Target="fonts/Inter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nter-bold.fntdata"/><Relationship Id="rId16" Type="http://schemas.openxmlformats.org/officeDocument/2006/relationships/font" Target="fonts/Inter-regular.fntdata"/><Relationship Id="rId19" Type="http://schemas.openxmlformats.org/officeDocument/2006/relationships/font" Target="fonts/Inter-boldItalic.fntdata"/><Relationship Id="rId18" Type="http://schemas.openxmlformats.org/officeDocument/2006/relationships/font" Target="fonts/Inter-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40f2a729a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40f2a729a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40fd53c9e2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40fd53c9e2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40fd53c9e2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40fd53c9e2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4a253978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4a253978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40fd53c9e2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40fd53c9e2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40fd53c9e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40fd53c9e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40fd53c9e2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40fd53c9e2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42018b73f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42018b73f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42018b73f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42018b73f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40fd53c9e2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40fd53c9e2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1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9" name="Google Shape;69;p1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1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1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1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1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4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5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15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5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17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18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19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8" name="Google Shape;118;p19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9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9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9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3" name="Google Shape;123;p19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19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19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6" name="Google Shape;126;p19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7" name="Google Shape;127;p19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19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19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" name="Google Shape;130;p19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131" name="Google Shape;131;p19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9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9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3" name="Google Shape;143;p20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4" name="Google Shape;144;p20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" name="Google Shape;150;p21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58" name="Google Shape;158;p23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2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25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3" name="Google Shape;173;p27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4" name="Google Shape;174;p27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5" name="Google Shape;175;p27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" name="Google Shape;176;p27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7" name="Google Shape;177;p27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" name="Google Shape;178;p27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6" name="Google Shape;186;p29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29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29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191" name="Google Shape;191;p30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3" name="Google Shape;193;p30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94" name="Google Shape;194;p30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0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0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30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30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9" name="Google Shape;199;p30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3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4" name="Google Shape;204;p3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205" name="Google Shape;205;p31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2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32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3" name="Google Shape;213;p32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33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3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33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0" name="Google Shape;220;p33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3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34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4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" name="Google Shape;238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9" name="Google Shape;2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42" name="Google Shape;24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7" name="Google Shape;247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" name="Google Shape;24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1" name="Google Shape;251;p4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3" name="Google Shape;253;p4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4" name="Google Shape;25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4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7" name="Google Shape;257;p4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0" name="Google Shape;260;p4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4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3" name="Google Shape;263;p4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4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7" name="Google Shape;267;p4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8" name="Google Shape;268;p4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9" name="Google Shape;269;p4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3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2" name="Google Shape;272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3" name="Google Shape;27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0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0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0" name="Google Shape;60;p10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10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10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0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3400" y="1711325"/>
            <a:ext cx="2984100" cy="298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0450" y="336750"/>
            <a:ext cx="4470001" cy="4470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236175" y="2588819"/>
            <a:ext cx="4119000" cy="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UNCC Association of Data Science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281" name="Google Shape;281;p43"/>
          <p:cNvSpPr txBox="1"/>
          <p:nvPr>
            <p:ph type="title"/>
          </p:nvPr>
        </p:nvSpPr>
        <p:spPr>
          <a:xfrm>
            <a:off x="236175" y="1779474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Build-An-Agent</a:t>
            </a:r>
            <a:endParaRPr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Resources</a:t>
            </a:r>
            <a:endParaRPr/>
          </a:p>
        </p:txBody>
      </p:sp>
      <p:sp>
        <p:nvSpPr>
          <p:cNvPr id="338" name="Google Shape;338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Agentic AI/AI Agents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https://medium.com/@elisowski/ai-agents-vs-agentic-ai-whats-the-difference-and-why-does-it-matter-03159ee8c2b4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Goal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Create an AI agent that generates images from text and analyzes them using an object detection model. Gain hands-on experience with pre-trained models and learn how to integrate different machine learning pipelines effectively.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93" name="Google Shape;293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Agenda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Overview of AI agents and pipelines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Walkthrough of an AI Agent that creates and detects images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Discussion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Try the </a:t>
            </a:r>
            <a:r>
              <a:rPr lang="en"/>
              <a:t>agent</a:t>
            </a:r>
            <a:r>
              <a:rPr lang="en"/>
              <a:t> yourself!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an AI Agent?</a:t>
            </a:r>
            <a:endParaRPr/>
          </a:p>
        </p:txBody>
      </p:sp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Definition</a:t>
            </a:r>
            <a:r>
              <a:rPr lang="en"/>
              <a:t>: An AI agent is a system that autonomously perceives, decides, and acts to achieve goals, not just LLMs controlling tools.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Real-Life Examples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Autonomous robots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Smart assistants that chain multiple tools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Recommendation systems that adapt to feedback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Game-playing AIs that develop strategies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Agentic AI?</a:t>
            </a:r>
            <a:endParaRPr/>
          </a:p>
        </p:txBody>
      </p:sp>
      <p:sp>
        <p:nvSpPr>
          <p:cNvPr id="305" name="Google Shape;30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Definition</a:t>
            </a:r>
            <a:r>
              <a:rPr lang="en"/>
              <a:t>: Agentic AI </a:t>
            </a:r>
            <a:r>
              <a:rPr lang="en"/>
              <a:t>make decisions, take actions, and even learn on its own to achieve specific goals. It’s kind of like having a virtual assistant that can think, reason, and adapt to changing circumstances without needing constant direction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Real-Life Examples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Self-Driving Cars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Analyzing medical data, identifying patterns and helping doctors make more informed decisions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Agent vs Agentic AI</a:t>
            </a:r>
            <a:endParaRPr/>
          </a:p>
        </p:txBody>
      </p:sp>
      <p:sp>
        <p:nvSpPr>
          <p:cNvPr id="311" name="Google Shape;311;p48"/>
          <p:cNvSpPr txBox="1"/>
          <p:nvPr/>
        </p:nvSpPr>
        <p:spPr>
          <a:xfrm>
            <a:off x="1088200" y="1984250"/>
            <a:ext cx="28623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completes tasks</a:t>
            </a:r>
            <a:endParaRPr sz="1800">
              <a:solidFill>
                <a:srgbClr val="0E00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works with humans to complete goals </a:t>
            </a:r>
            <a:endParaRPr sz="1800">
              <a:solidFill>
                <a:srgbClr val="0E00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can generate images, send emails, draft emails</a:t>
            </a:r>
            <a:endParaRPr sz="900">
              <a:solidFill>
                <a:srgbClr val="0E0029"/>
              </a:solidFill>
            </a:endParaRPr>
          </a:p>
        </p:txBody>
      </p:sp>
      <p:sp>
        <p:nvSpPr>
          <p:cNvPr id="312" name="Google Shape;312;p48"/>
          <p:cNvSpPr txBox="1"/>
          <p:nvPr/>
        </p:nvSpPr>
        <p:spPr>
          <a:xfrm>
            <a:off x="5379450" y="1984250"/>
            <a:ext cx="2862300" cy="21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completes goals independently</a:t>
            </a:r>
            <a:endParaRPr sz="1800">
              <a:solidFill>
                <a:srgbClr val="0E00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can work with external systems</a:t>
            </a:r>
            <a:endParaRPr sz="1800">
              <a:solidFill>
                <a:srgbClr val="0E002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0029"/>
              </a:buClr>
              <a:buSzPts val="1800"/>
              <a:buChar char="-"/>
            </a:pPr>
            <a:r>
              <a:rPr lang="en" sz="1800">
                <a:solidFill>
                  <a:srgbClr val="0E0029"/>
                </a:solidFill>
              </a:rPr>
              <a:t>sets its own tasks based on goals</a:t>
            </a:r>
            <a:endParaRPr sz="900">
              <a:solidFill>
                <a:srgbClr val="0E0029"/>
              </a:solidFill>
            </a:endParaRPr>
          </a:p>
        </p:txBody>
      </p:sp>
      <p:sp>
        <p:nvSpPr>
          <p:cNvPr id="313" name="Google Shape;313;p48"/>
          <p:cNvSpPr txBox="1"/>
          <p:nvPr/>
        </p:nvSpPr>
        <p:spPr>
          <a:xfrm>
            <a:off x="5266700" y="1465975"/>
            <a:ext cx="28623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E0029"/>
                </a:solidFill>
              </a:rPr>
              <a:t>Agentic AI</a:t>
            </a:r>
            <a:endParaRPr sz="900">
              <a:solidFill>
                <a:srgbClr val="0E0029"/>
              </a:solidFill>
            </a:endParaRPr>
          </a:p>
        </p:txBody>
      </p:sp>
      <p:sp>
        <p:nvSpPr>
          <p:cNvPr id="314" name="Google Shape;314;p48"/>
          <p:cNvSpPr txBox="1"/>
          <p:nvPr/>
        </p:nvSpPr>
        <p:spPr>
          <a:xfrm>
            <a:off x="1088200" y="1481563"/>
            <a:ext cx="25179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E0029"/>
                </a:solidFill>
              </a:rPr>
              <a:t>AI Agent</a:t>
            </a:r>
            <a:endParaRPr sz="900">
              <a:solidFill>
                <a:srgbClr val="0E002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Pipelines in AI</a:t>
            </a:r>
            <a:endParaRPr/>
          </a:p>
        </p:txBody>
      </p:sp>
      <p:sp>
        <p:nvSpPr>
          <p:cNvPr id="320" name="Google Shape;320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Definition</a:t>
            </a:r>
            <a:r>
              <a:rPr lang="en"/>
              <a:t>: A sequence of steps or stages through which data flows, and each stage performs a specific operation or transformation on the data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to automate or streamline the process of data processing, model training, and inference for reproducible workflows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Pipelines in AI</a:t>
            </a:r>
            <a:endParaRPr/>
          </a:p>
        </p:txBody>
      </p:sp>
      <p:pic>
        <p:nvPicPr>
          <p:cNvPr id="326" name="Google Shape;32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288" y="1266475"/>
            <a:ext cx="6147424" cy="341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 Agent</a:t>
            </a:r>
            <a:endParaRPr/>
          </a:p>
        </p:txBody>
      </p:sp>
      <p:sp>
        <p:nvSpPr>
          <p:cNvPr id="332" name="Google Shape;332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Image Generation (Stable Diffusion)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Uses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StableDiffusionPipeline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to generate images from text prompts.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Supports negative prompts, adjustable inference steps, and guidance scale.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Saves generated images in a specified directory.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Object Detection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Uses a pre-trained Hugging Face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object-detection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pipeline.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Detects objects in images and outputs their labels &amp; confidence scores.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Can visualize detections by drawing bounding boxes on images.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AutoNum type="arabicPeriod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LLM Integration (Optional)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Uses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Llama 2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or other transformer-based models for natural language processing.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Enhances image prompts for better Stable Diffusion outputs.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Analyzes detected objects in an image and provides insightful descriptions.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Implements </a:t>
            </a:r>
            <a:r>
              <a:rPr b="1" lang="en">
                <a:latin typeface="Arial"/>
                <a:ea typeface="Arial"/>
                <a:cs typeface="Arial"/>
                <a:sym typeface="Arial"/>
              </a:rPr>
              <a:t>GGML quantized model support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for optimized performance.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